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</p:sldMasterIdLst>
  <p:notesMasterIdLst>
    <p:notesMasterId r:id="rId22"/>
  </p:notesMasterIdLst>
  <p:handoutMasterIdLst>
    <p:handoutMasterId r:id="rId23"/>
  </p:handoutMasterIdLst>
  <p:sldIdLst>
    <p:sldId id="257" r:id="rId3"/>
    <p:sldId id="298" r:id="rId4"/>
    <p:sldId id="293" r:id="rId5"/>
    <p:sldId id="301" r:id="rId6"/>
    <p:sldId id="309" r:id="rId7"/>
    <p:sldId id="297" r:id="rId8"/>
    <p:sldId id="299" r:id="rId9"/>
    <p:sldId id="310" r:id="rId10"/>
    <p:sldId id="311" r:id="rId11"/>
    <p:sldId id="275" r:id="rId12"/>
    <p:sldId id="294" r:id="rId13"/>
    <p:sldId id="308" r:id="rId14"/>
    <p:sldId id="307" r:id="rId15"/>
    <p:sldId id="306" r:id="rId16"/>
    <p:sldId id="302" r:id="rId17"/>
    <p:sldId id="303" r:id="rId18"/>
    <p:sldId id="304" r:id="rId19"/>
    <p:sldId id="305" r:id="rId20"/>
    <p:sldId id="290" r:id="rId21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3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58" y="6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65F08-F738-4302-B0DF-4C93D5A530B8}" type="datetimeFigureOut">
              <a:rPr lang="pl-PL" smtClean="0"/>
              <a:t>2012-11-21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80A53-3185-4077-A4A7-A1D55059CBB8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23531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97DAA1-6506-44D7-82C2-8EC7105EAB81}" type="datetimeFigureOut">
              <a:rPr lang="pl-PL" smtClean="0"/>
              <a:t>2012-11-21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843FA5-1957-4213-8996-2B0E87DF6A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96271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chemeClr val="accent1"/>
              </a:buClr>
              <a:buSzPct val="120000"/>
              <a:buFont typeface="Wingdings" pitchFamily="2" charset="2"/>
              <a:buChar char="§"/>
              <a:defRPr/>
            </a:lvl1pPr>
            <a:lvl3pPr marL="11430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/>
            </a:lvl3pPr>
            <a:lvl4pPr>
              <a:defRPr/>
            </a:lvl4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 smtClean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marL="342900" indent="-342900">
              <a:buClr>
                <a:schemeClr val="accent1"/>
              </a:buClr>
              <a:buSzPct val="120000"/>
              <a:buFont typeface="Wingdings" pitchFamily="2" charset="2"/>
              <a:buChar char="§"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342900" indent="-342900">
              <a:buClr>
                <a:schemeClr val="accent1"/>
              </a:buClr>
              <a:buSzPct val="120000"/>
              <a:buFont typeface="Wingdings" pitchFamily="2" charset="2"/>
              <a:buChar char="§"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marL="342900" indent="-342900">
              <a:buClr>
                <a:schemeClr val="accent1"/>
              </a:buClr>
              <a:buSzPct val="120000"/>
              <a:buFont typeface="Wingdings" pitchFamily="2" charset="2"/>
              <a:buChar char="§"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marL="342900" indent="-342900">
              <a:buClr>
                <a:schemeClr val="accent1"/>
              </a:buClr>
              <a:buSzPct val="120000"/>
              <a:buFont typeface="Wingdings" pitchFamily="2" charset="2"/>
              <a:buChar char="§"/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 marL="11430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2400"/>
            </a:lvl3pPr>
            <a:lvl4pPr marL="16002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2000"/>
            </a:lvl4pPr>
            <a:lvl5pPr marL="2057400" indent="-228600">
              <a:buClr>
                <a:schemeClr val="accent1"/>
              </a:buClr>
              <a:buSzPct val="120000"/>
              <a:buFont typeface="Wingdings" pitchFamily="2" charset="2"/>
              <a:buChar char="§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 userDrawn="1"/>
        </p:nvSpPr>
        <p:spPr>
          <a:xfrm>
            <a:off x="4600" y="1916832"/>
            <a:ext cx="9139400" cy="29523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" y="0"/>
            <a:ext cx="6367600" cy="1893341"/>
          </a:xfrm>
          <a:prstGeom prst="rect">
            <a:avLst/>
          </a:prstGeom>
        </p:spPr>
      </p:pic>
      <p:cxnSp>
        <p:nvCxnSpPr>
          <p:cNvPr id="9" name="Łącznik prostoliniowy 7"/>
          <p:cNvCxnSpPr/>
          <p:nvPr userDrawn="1"/>
        </p:nvCxnSpPr>
        <p:spPr>
          <a:xfrm>
            <a:off x="8316913" y="4868863"/>
            <a:ext cx="0" cy="1989137"/>
          </a:xfrm>
          <a:prstGeom prst="line">
            <a:avLst/>
          </a:prstGeom>
          <a:ln w="107950">
            <a:solidFill>
              <a:srgbClr val="E63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oliniowy 5"/>
          <p:cNvCxnSpPr/>
          <p:nvPr userDrawn="1"/>
        </p:nvCxnSpPr>
        <p:spPr>
          <a:xfrm>
            <a:off x="8172450" y="4868863"/>
            <a:ext cx="0" cy="1989137"/>
          </a:xfrm>
          <a:prstGeom prst="line">
            <a:avLst/>
          </a:prstGeom>
          <a:ln w="1079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36936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E63C00"/>
              </a:buClr>
              <a:buSzPct val="120000"/>
              <a:buFont typeface="Wingdings" pitchFamily="2" charset="2"/>
              <a:buChar char="§"/>
              <a:defRPr/>
            </a:lvl1pPr>
            <a:lvl2pPr marL="742950" indent="-285750">
              <a:buClr>
                <a:srgbClr val="E63C00"/>
              </a:buClr>
              <a:buSzPct val="120000"/>
              <a:buFont typeface="Wingdings" pitchFamily="2" charset="2"/>
              <a:buChar char="§"/>
              <a:defRPr/>
            </a:lvl2pPr>
            <a:lvl3pPr marL="1257300" indent="-342900">
              <a:buClr>
                <a:srgbClr val="E63C00"/>
              </a:buClr>
              <a:buSzPct val="120000"/>
              <a:buFont typeface="Wingdings" pitchFamily="2" charset="2"/>
              <a:buChar char="§"/>
              <a:defRPr/>
            </a:lvl3pPr>
            <a:lvl4pPr marL="16002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/>
            </a:lvl4pPr>
            <a:lvl5pPr marL="20574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/>
            </a:lvl5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3616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931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 marL="342900" indent="-342900">
              <a:buClr>
                <a:srgbClr val="E63C00"/>
              </a:buClr>
              <a:buSzPct val="120000"/>
              <a:buFont typeface="Wingdings" pitchFamily="2" charset="2"/>
              <a:buChar char="§"/>
              <a:defRPr sz="2800"/>
            </a:lvl1pPr>
            <a:lvl2pPr marL="742950" indent="-285750">
              <a:buClr>
                <a:srgbClr val="E63C00"/>
              </a:buClr>
              <a:buSzPct val="120000"/>
              <a:buFont typeface="Wingdings" pitchFamily="2" charset="2"/>
              <a:buChar char="§"/>
              <a:defRPr sz="2400"/>
            </a:lvl2pPr>
            <a:lvl3pPr marL="11430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2000"/>
            </a:lvl3pPr>
            <a:lvl4pPr marL="16002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800"/>
            </a:lvl4pPr>
            <a:lvl5pPr marL="20574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 marL="342900" indent="-342900">
              <a:buClr>
                <a:srgbClr val="E63C00"/>
              </a:buClr>
              <a:buSzPct val="120000"/>
              <a:buFont typeface="Wingdings" pitchFamily="2" charset="2"/>
              <a:buChar char="§"/>
              <a:defRPr sz="2800"/>
            </a:lvl1pPr>
            <a:lvl2pPr marL="742950" indent="-285750">
              <a:buClr>
                <a:srgbClr val="E63C00"/>
              </a:buClr>
              <a:buSzPct val="120000"/>
              <a:buFont typeface="Wingdings" pitchFamily="2" charset="2"/>
              <a:buChar char="§"/>
              <a:defRPr sz="2400"/>
            </a:lvl2pPr>
            <a:lvl3pPr marL="11430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2000"/>
            </a:lvl3pPr>
            <a:lvl4pPr marL="16002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800"/>
            </a:lvl4pPr>
            <a:lvl5pPr marL="20574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0309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 marL="342900" indent="-342900">
              <a:buClr>
                <a:srgbClr val="E63C00"/>
              </a:buClr>
              <a:buSzPct val="120000"/>
              <a:buFont typeface="Wingdings" pitchFamily="2" charset="2"/>
              <a:buChar char="§"/>
              <a:defRPr sz="2400"/>
            </a:lvl1pPr>
            <a:lvl2pPr marL="742950" indent="-285750">
              <a:buClr>
                <a:srgbClr val="E63C00"/>
              </a:buClr>
              <a:buSzPct val="120000"/>
              <a:buFont typeface="Wingdings" pitchFamily="2" charset="2"/>
              <a:buChar char="§"/>
              <a:defRPr sz="2000"/>
            </a:lvl2pPr>
            <a:lvl3pPr marL="11430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800"/>
            </a:lvl3pPr>
            <a:lvl4pPr marL="16002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600"/>
            </a:lvl4pPr>
            <a:lvl5pPr marL="20574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 marL="342900" indent="-342900">
              <a:buClr>
                <a:srgbClr val="E63C00"/>
              </a:buClr>
              <a:buSzPct val="120000"/>
              <a:buFont typeface="Wingdings" pitchFamily="2" charset="2"/>
              <a:buChar char="§"/>
              <a:defRPr sz="2400"/>
            </a:lvl1pPr>
            <a:lvl2pPr marL="742950" indent="-285750">
              <a:buClr>
                <a:srgbClr val="E63C00"/>
              </a:buClr>
              <a:buSzPct val="120000"/>
              <a:buFont typeface="Wingdings" pitchFamily="2" charset="2"/>
              <a:buChar char="§"/>
              <a:defRPr sz="2000"/>
            </a:lvl2pPr>
            <a:lvl3pPr marL="11430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800"/>
            </a:lvl3pPr>
            <a:lvl4pPr marL="16002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600"/>
            </a:lvl4pPr>
            <a:lvl5pPr marL="20574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10" name="Obraz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46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143000"/>
          </a:xfrm>
        </p:spPr>
        <p:txBody>
          <a:bodyPr/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6" name="Obraz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2027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8550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 marL="342900" indent="-342900">
              <a:buClr>
                <a:srgbClr val="E63C00"/>
              </a:buClr>
              <a:buSzPct val="120000"/>
              <a:buFont typeface="Wingdings" pitchFamily="2" charset="2"/>
              <a:buChar char="§"/>
              <a:defRPr sz="3200"/>
            </a:lvl1pPr>
            <a:lvl2pPr marL="742950" indent="-285750">
              <a:buClr>
                <a:srgbClr val="E63C00"/>
              </a:buClr>
              <a:buSzPct val="120000"/>
              <a:buFont typeface="Wingdings" pitchFamily="2" charset="2"/>
              <a:buChar char="§"/>
              <a:defRPr sz="2800"/>
            </a:lvl2pPr>
            <a:lvl3pPr marL="11430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2400"/>
            </a:lvl3pPr>
            <a:lvl4pPr marL="16002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2000"/>
            </a:lvl4pPr>
            <a:lvl5pPr marL="2057400" indent="-228600">
              <a:buClr>
                <a:srgbClr val="E63C00"/>
              </a:buClr>
              <a:buSzPct val="120000"/>
              <a:buFont typeface="Wingdings" pitchFamily="2" charset="2"/>
              <a:buChar char="§"/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185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639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dirty="0" smtClean="0"/>
              <a:t>Kliknij, aby edytować styl</a:t>
            </a: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dirty="0" smtClean="0"/>
              <a:t>Kliknij, aby edytować style wzorca tekstu</a:t>
            </a:r>
          </a:p>
          <a:p>
            <a:pPr lvl="1"/>
            <a:r>
              <a:rPr lang="pl-PL" dirty="0" smtClean="0"/>
              <a:t>Drugi poziom</a:t>
            </a:r>
          </a:p>
          <a:p>
            <a:pPr lvl="1"/>
            <a:r>
              <a:rPr lang="pl-PL" dirty="0" err="1" smtClean="0"/>
              <a:t>Tnyhntdrm</a:t>
            </a:r>
            <a:endParaRPr lang="pl-PL" dirty="0" smtClean="0"/>
          </a:p>
          <a:p>
            <a:pPr lvl="1"/>
            <a:endParaRPr lang="pl-PL" dirty="0" smtClean="0"/>
          </a:p>
          <a:p>
            <a:pPr lvl="2"/>
            <a:r>
              <a:rPr lang="pl-PL" dirty="0" smtClean="0"/>
              <a:t>Trzeci poziom</a:t>
            </a:r>
          </a:p>
          <a:p>
            <a:pPr lvl="3"/>
            <a:r>
              <a:rPr lang="pl-PL" dirty="0" smtClean="0"/>
              <a:t>Czwarty poziom</a:t>
            </a:r>
          </a:p>
          <a:p>
            <a:pPr lvl="4"/>
            <a:r>
              <a:rPr lang="pl-PL" dirty="0" smtClean="0"/>
              <a:t>Piąty poziom</a:t>
            </a:r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388424" y="6381328"/>
            <a:ext cx="4054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1897F-8F23-433E-A660-EFF8D3EDA506}" type="slidenum">
              <a:rPr lang="pl-PL" smtClean="0"/>
              <a:t>‹#›</a:t>
            </a:fld>
            <a:endParaRPr lang="pl-PL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2" y="53390"/>
            <a:ext cx="1420409" cy="1007375"/>
          </a:xfrm>
          <a:prstGeom prst="rect">
            <a:avLst/>
          </a:prstGeom>
        </p:spPr>
      </p:pic>
      <p:cxnSp>
        <p:nvCxnSpPr>
          <p:cNvPr id="8" name="Łącznik prostoliniowy 5"/>
          <p:cNvCxnSpPr/>
          <p:nvPr/>
        </p:nvCxnSpPr>
        <p:spPr>
          <a:xfrm>
            <a:off x="8188452" y="6165850"/>
            <a:ext cx="0" cy="692150"/>
          </a:xfrm>
          <a:prstGeom prst="line">
            <a:avLst/>
          </a:prstGeom>
          <a:ln w="1079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oliniowy 8"/>
          <p:cNvCxnSpPr/>
          <p:nvPr/>
        </p:nvCxnSpPr>
        <p:spPr>
          <a:xfrm>
            <a:off x="8316913" y="6165850"/>
            <a:ext cx="0" cy="692150"/>
          </a:xfrm>
          <a:prstGeom prst="line">
            <a:avLst/>
          </a:prstGeom>
          <a:ln w="107950">
            <a:solidFill>
              <a:srgbClr val="E63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accent1"/>
        </a:buClr>
        <a:buSzPct val="120000"/>
        <a:buFont typeface="Wingdings" pitchFamily="2" charset="2"/>
        <a:buChar char="§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E63C00"/>
        </a:buClr>
        <a:buSzPct val="120000"/>
        <a:buFont typeface="Wingdings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20000"/>
        <a:buFont typeface="Wingdings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1"/>
        </a:buClr>
        <a:buSzPct val="120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1"/>
        </a:buClr>
        <a:buSzPct val="120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2BF01-08EA-4E58-BEA3-D6D593B9C68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17936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roarmap.eprints.org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348880"/>
            <a:ext cx="7772400" cy="1944216"/>
          </a:xfrm>
        </p:spPr>
        <p:txBody>
          <a:bodyPr>
            <a:normAutofit/>
          </a:bodyPr>
          <a:lstStyle/>
          <a:p>
            <a:r>
              <a:rPr lang="pl-PL" sz="3600" b="1" dirty="0" smtClean="0"/>
              <a:t>Ewidencja dorobku i repozytorium Uczelniane </a:t>
            </a:r>
            <a:endParaRPr lang="pl-PL" sz="3600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4797152"/>
            <a:ext cx="6400800" cy="1440160"/>
          </a:xfrm>
        </p:spPr>
        <p:txBody>
          <a:bodyPr>
            <a:normAutofit/>
          </a:bodyPr>
          <a:lstStyle/>
          <a:p>
            <a:pPr algn="r"/>
            <a:r>
              <a:rPr lang="pl-PL" sz="2400" dirty="0" smtClean="0"/>
              <a:t>Jolanta Stępniak</a:t>
            </a:r>
          </a:p>
          <a:p>
            <a:pPr algn="r"/>
            <a:r>
              <a:rPr lang="pl-PL" sz="2400" dirty="0" smtClean="0"/>
              <a:t>Biblioteka Główna</a:t>
            </a:r>
          </a:p>
          <a:p>
            <a:pPr algn="r"/>
            <a:r>
              <a:rPr lang="pl-PL" sz="2400" dirty="0" smtClean="0"/>
              <a:t>Politechniki Warszawskiej </a:t>
            </a:r>
          </a:p>
          <a:p>
            <a:pPr algn="r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82133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720080"/>
          </a:xfrm>
        </p:spPr>
        <p:txBody>
          <a:bodyPr>
            <a:normAutofit/>
          </a:bodyPr>
          <a:lstStyle/>
          <a:p>
            <a:pPr algn="l"/>
            <a:r>
              <a:rPr lang="pl-PL" sz="3200" dirty="0" smtClean="0"/>
              <a:t>Podstawy formalne – Statut PW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sz="2400" dirty="0" smtClean="0"/>
              <a:t>Zadania SBI</a:t>
            </a:r>
          </a:p>
          <a:p>
            <a:r>
              <a:rPr lang="pl-PL" sz="2400" dirty="0" smtClean="0"/>
              <a:t>§ 109 ust. 3 – prowadzenie prac bibliograficznych, w tym ewidencja dorobku  naukowego, dydaktycznego i technicznego </a:t>
            </a:r>
          </a:p>
          <a:p>
            <a:pPr marL="0" indent="0">
              <a:buNone/>
            </a:pPr>
            <a:r>
              <a:rPr lang="pl-PL" sz="2400" dirty="0" smtClean="0"/>
              <a:t>Zasady funkcjonowania SBI</a:t>
            </a:r>
          </a:p>
          <a:p>
            <a:r>
              <a:rPr lang="pl-PL" sz="2400" dirty="0" smtClean="0"/>
              <a:t>§ 110 ust. 5 – zasady gromadzenia, ewidencjonowania, archiwizowania i udostępniania dokumentów elektronicznych tworzących uczelnianą bazę dorobku piśmienniczego, wydawniczego i dydaktycznego określa Senat</a:t>
            </a:r>
          </a:p>
          <a:p>
            <a:pPr marL="0" indent="0">
              <a:buNone/>
            </a:pPr>
            <a:r>
              <a:rPr lang="pl-PL" sz="2400" dirty="0" smtClean="0"/>
              <a:t>Zadania dyrektora BG</a:t>
            </a:r>
          </a:p>
          <a:p>
            <a:r>
              <a:rPr lang="pl-PL" sz="2400" dirty="0"/>
              <a:t>§ </a:t>
            </a:r>
            <a:r>
              <a:rPr lang="pl-PL" sz="2400" dirty="0" smtClean="0"/>
              <a:t>117 ust. 2 – organizuje i nadzoruje funkcjonowanie repozytorium Uczelni</a:t>
            </a:r>
          </a:p>
          <a:p>
            <a:endParaRPr lang="pl-PL" sz="2400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8546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720080"/>
          </a:xfrm>
        </p:spPr>
        <p:txBody>
          <a:bodyPr>
            <a:normAutofit/>
          </a:bodyPr>
          <a:lstStyle/>
          <a:p>
            <a:pPr algn="l"/>
            <a:r>
              <a:rPr lang="pl-PL" sz="3200" dirty="0" smtClean="0"/>
              <a:t>Przesłanki centralizacji ewidencji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sz="2400" dirty="0" smtClean="0"/>
              <a:t>Gromadzenie danych do oceny jednostek podstawowych Uczelni oraz nauczycieli akademickich</a:t>
            </a:r>
          </a:p>
          <a:p>
            <a:pPr lvl="1"/>
            <a:r>
              <a:rPr lang="pl-PL" sz="2000" dirty="0" smtClean="0">
                <a:solidFill>
                  <a:srgbClr val="C00000"/>
                </a:solidFill>
              </a:rPr>
              <a:t>Wiarygodność i kompletność danych </a:t>
            </a:r>
          </a:p>
          <a:p>
            <a:r>
              <a:rPr lang="pl-PL" sz="2400" dirty="0" smtClean="0"/>
              <a:t>Obsługa systemu sprawozdawczości na Uczelni i dostarczanie danych do systemów zewnętrznych (np. POL-on, Polska Bibliografia Nauki)</a:t>
            </a:r>
          </a:p>
          <a:p>
            <a:r>
              <a:rPr lang="pl-PL" sz="2400" dirty="0" smtClean="0"/>
              <a:t>Udostępnianie informacji o dorobku Uczelni (promocja osiągnięć, zwiększenie dostępności informacji wpływa na poprawę pozycji w rankingach)</a:t>
            </a:r>
          </a:p>
          <a:p>
            <a:r>
              <a:rPr lang="pl-PL" sz="2400" dirty="0" smtClean="0">
                <a:solidFill>
                  <a:srgbClr val="C00000"/>
                </a:solidFill>
              </a:rPr>
              <a:t>Większość dużych uczelni w Polsce wprowadziło obowiązek centralnej ewidencji dorobku [zwykle </a:t>
            </a:r>
            <a:r>
              <a:rPr lang="pl-PL" sz="2400" dirty="0" smtClean="0">
                <a:solidFill>
                  <a:srgbClr val="C00000"/>
                </a:solidFill>
              </a:rPr>
              <a:t>realizowany </a:t>
            </a:r>
            <a:r>
              <a:rPr lang="pl-PL" sz="2400" dirty="0" smtClean="0">
                <a:solidFill>
                  <a:srgbClr val="C00000"/>
                </a:solidFill>
              </a:rPr>
              <a:t>przez biblioteki] – np. Pol. Wrocławska od 1976r, AGH, Pol. Śląska, Pol. </a:t>
            </a:r>
            <a:r>
              <a:rPr lang="pl-PL" sz="2400" dirty="0" smtClean="0">
                <a:solidFill>
                  <a:srgbClr val="C00000"/>
                </a:solidFill>
              </a:rPr>
              <a:t>Łódzka, Pol. Białostocka, </a:t>
            </a:r>
            <a:r>
              <a:rPr lang="pl-PL" sz="2400" dirty="0" smtClean="0">
                <a:solidFill>
                  <a:srgbClr val="C00000"/>
                </a:solidFill>
              </a:rPr>
              <a:t>… uczelnie medyczne</a:t>
            </a:r>
          </a:p>
          <a:p>
            <a:endParaRPr lang="pl-PL" sz="2400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8978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720080"/>
          </a:xfrm>
        </p:spPr>
        <p:txBody>
          <a:bodyPr>
            <a:normAutofit/>
          </a:bodyPr>
          <a:lstStyle/>
          <a:p>
            <a:pPr algn="l"/>
            <a:r>
              <a:rPr lang="pl-PL" sz="3200" dirty="0" smtClean="0"/>
              <a:t>Przesłanki tworzenia Repozytorium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sz="2400" dirty="0" smtClean="0"/>
              <a:t>Zapewnienie bezpieczeństwa danych (wieloletnia archiwizacja)</a:t>
            </a:r>
          </a:p>
          <a:p>
            <a:pPr lvl="1"/>
            <a:r>
              <a:rPr lang="pl-PL" sz="2000" dirty="0" smtClean="0">
                <a:solidFill>
                  <a:srgbClr val="C00000"/>
                </a:solidFill>
              </a:rPr>
              <a:t>Archiwizacja lokalna nie zapewnia bezpieczeństwa danych w cyklu wieloletnim</a:t>
            </a:r>
          </a:p>
          <a:p>
            <a:r>
              <a:rPr lang="pl-PL" sz="2400" dirty="0" smtClean="0"/>
              <a:t>Zapewnienie dostępu do dorobku Uczelni (z uwzględnieniem ograniczeń wynikających z prawa autorskiego lub zawartych umów)</a:t>
            </a:r>
          </a:p>
          <a:p>
            <a:pPr lvl="1"/>
            <a:r>
              <a:rPr lang="pl-PL" sz="2000" dirty="0" smtClean="0">
                <a:solidFill>
                  <a:srgbClr val="C00000"/>
                </a:solidFill>
              </a:rPr>
              <a:t>Możliwość zabezpieczenia danych i stosowania różnych poziomów dostępności</a:t>
            </a:r>
          </a:p>
          <a:p>
            <a:r>
              <a:rPr lang="pl-PL" sz="2400" dirty="0" smtClean="0"/>
              <a:t>REPO - kompletność archiwizowanych pełnych tekstów w powiązaniu z centralną Ewidencją Dorobku – nowatorskie podejście</a:t>
            </a:r>
          </a:p>
          <a:p>
            <a:r>
              <a:rPr lang="pl-PL" sz="2400" dirty="0" smtClean="0"/>
              <a:t>Możliwość uzyskania dodatkowych efektów – np. baza ekspertów tworzona na podstawie zawartości ED i REPO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076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547664" y="692696"/>
            <a:ext cx="7139136" cy="504056"/>
          </a:xfrm>
        </p:spPr>
        <p:txBody>
          <a:bodyPr>
            <a:noAutofit/>
          </a:bodyPr>
          <a:lstStyle/>
          <a:p>
            <a:pPr algn="l"/>
            <a:r>
              <a:rPr lang="pl-PL" sz="2800" dirty="0" smtClean="0"/>
              <a:t>Podstawowe założenia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r>
              <a:rPr lang="pl-PL" sz="2400" u="sng" dirty="0" smtClean="0"/>
              <a:t>Ewidencja</a:t>
            </a:r>
            <a:r>
              <a:rPr lang="pl-PL" sz="2400" dirty="0" smtClean="0"/>
              <a:t> całego dorobku wszystkich twórców z PW [również na ich wniosek: emerytów PW lub osób związanych w inny sposób z Uczelnią]</a:t>
            </a:r>
          </a:p>
          <a:p>
            <a:pPr lvl="1"/>
            <a:r>
              <a:rPr lang="pl-PL" sz="2400" dirty="0" smtClean="0">
                <a:solidFill>
                  <a:srgbClr val="C00000"/>
                </a:solidFill>
              </a:rPr>
              <a:t>WYJĄTEK:</a:t>
            </a:r>
            <a:r>
              <a:rPr lang="pl-PL" sz="2400" dirty="0" smtClean="0"/>
              <a:t> ograniczenia określone umowami</a:t>
            </a:r>
          </a:p>
          <a:p>
            <a:r>
              <a:rPr lang="pl-PL" sz="2400" u="sng" dirty="0" smtClean="0"/>
              <a:t>Archiwizacja</a:t>
            </a:r>
            <a:r>
              <a:rPr lang="pl-PL" sz="2400" dirty="0" smtClean="0"/>
              <a:t> całego dorobku</a:t>
            </a:r>
          </a:p>
          <a:p>
            <a:pPr lvl="1"/>
            <a:r>
              <a:rPr lang="pl-PL" sz="2400" dirty="0" smtClean="0">
                <a:solidFill>
                  <a:srgbClr val="C00000"/>
                </a:solidFill>
              </a:rPr>
              <a:t>WYJĄTEK </a:t>
            </a:r>
            <a:r>
              <a:rPr lang="pl-PL" sz="2400" dirty="0" smtClean="0"/>
              <a:t>po decyzji </a:t>
            </a:r>
            <a:r>
              <a:rPr lang="pl-PL" sz="2400" dirty="0"/>
              <a:t>kierownika </a:t>
            </a:r>
            <a:r>
              <a:rPr lang="pl-PL" sz="2400" dirty="0" smtClean="0"/>
              <a:t>jednostki: dorobek dydaktyczny [niepublikowany lub publikowany na użytek konkretnych zajęć], prace dyplomowe, dorobek kół studenckich</a:t>
            </a:r>
          </a:p>
          <a:p>
            <a:pPr marL="342900" lvl="1" indent="-342900">
              <a:buClr>
                <a:schemeClr val="accent1"/>
              </a:buClr>
            </a:pPr>
            <a:r>
              <a:rPr lang="pl-PL" sz="2400" dirty="0" smtClean="0">
                <a:solidFill>
                  <a:srgbClr val="C00000"/>
                </a:solidFill>
              </a:rPr>
              <a:t>Pełna archiwizacja </a:t>
            </a:r>
            <a:r>
              <a:rPr lang="pl-PL" sz="2400" dirty="0">
                <a:solidFill>
                  <a:srgbClr val="C00000"/>
                </a:solidFill>
              </a:rPr>
              <a:t>NIE jest równoznaczna z </a:t>
            </a:r>
            <a:r>
              <a:rPr lang="pl-PL" sz="2400" dirty="0" smtClean="0">
                <a:solidFill>
                  <a:srgbClr val="C00000"/>
                </a:solidFill>
              </a:rPr>
              <a:t>pełnym dostępem</a:t>
            </a:r>
            <a:endParaRPr lang="pl-PL" sz="2400" dirty="0">
              <a:solidFill>
                <a:srgbClr val="C00000"/>
              </a:solidFill>
            </a:endParaRP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486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7355160" cy="504056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dirty="0" smtClean="0"/>
              <a:t>Dorobek / utwór podlegający ewidencji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24536"/>
          </a:xfrm>
        </p:spPr>
        <p:txBody>
          <a:bodyPr>
            <a:noAutofit/>
          </a:bodyPr>
          <a:lstStyle/>
          <a:p>
            <a:r>
              <a:rPr lang="pl-PL" sz="1800" dirty="0" smtClean="0"/>
              <a:t>Dorobek – utwory w rozumienia prawa autorskiego, a także wyrażone w formie np. dokumentu patentowego czy bazy danych niebędącej utworem:</a:t>
            </a:r>
          </a:p>
          <a:p>
            <a:pPr lvl="1"/>
            <a:r>
              <a:rPr lang="pl-PL" sz="1800" b="1" dirty="0" smtClean="0"/>
              <a:t>Dydaktyczny </a:t>
            </a:r>
            <a:r>
              <a:rPr lang="pl-PL" sz="1800" dirty="0" smtClean="0"/>
              <a:t>- </a:t>
            </a:r>
            <a:r>
              <a:rPr lang="pl-PL" sz="1800" dirty="0"/>
              <a:t>skrypty, </a:t>
            </a:r>
            <a:r>
              <a:rPr lang="pl-PL" sz="1800" dirty="0" err="1"/>
              <a:t>preprinty</a:t>
            </a:r>
            <a:r>
              <a:rPr lang="pl-PL" sz="1800" dirty="0"/>
              <a:t>, materiały do ćwiczeń i laboratoriów, wykłady w formie prezentacji</a:t>
            </a:r>
          </a:p>
          <a:p>
            <a:pPr lvl="1"/>
            <a:r>
              <a:rPr lang="pl-PL" sz="1800" b="1" dirty="0" smtClean="0"/>
              <a:t>Naukowy</a:t>
            </a:r>
            <a:r>
              <a:rPr lang="pl-PL" sz="1800" dirty="0" smtClean="0"/>
              <a:t> – utwory </a:t>
            </a:r>
            <a:r>
              <a:rPr lang="pl-PL" sz="1800" dirty="0"/>
              <a:t>uwzględniane w ocenie działalności naukowej autora lub jednostki</a:t>
            </a:r>
          </a:p>
          <a:p>
            <a:pPr lvl="1"/>
            <a:r>
              <a:rPr lang="pl-PL" sz="1800" b="1" dirty="0"/>
              <a:t>Piśmienniczy </a:t>
            </a:r>
            <a:r>
              <a:rPr lang="pl-PL" sz="1800" dirty="0" smtClean="0"/>
              <a:t>-</a:t>
            </a:r>
            <a:r>
              <a:rPr lang="pl-PL" sz="1800" dirty="0"/>
              <a:t> utwory niepublikowane, w tym raporty, sprawozdania z badań, opinie, ekspertyzy, postery, prezentacje</a:t>
            </a:r>
          </a:p>
          <a:p>
            <a:pPr lvl="1"/>
            <a:r>
              <a:rPr lang="pl-PL" sz="1800" b="1" dirty="0" smtClean="0"/>
              <a:t>Popularyzatorski</a:t>
            </a:r>
            <a:r>
              <a:rPr lang="pl-PL" sz="1800" dirty="0" smtClean="0"/>
              <a:t> - </a:t>
            </a:r>
            <a:r>
              <a:rPr lang="pl-PL" sz="1800" dirty="0"/>
              <a:t>np. sylabusy, informatory o działalności jednostki, materiały z sesji jubileuszowych</a:t>
            </a:r>
          </a:p>
          <a:p>
            <a:pPr lvl="1"/>
            <a:r>
              <a:rPr lang="pl-PL" sz="1800" b="1" dirty="0" smtClean="0"/>
              <a:t>Techniczn</a:t>
            </a:r>
            <a:r>
              <a:rPr lang="pl-PL" sz="1800" dirty="0" smtClean="0"/>
              <a:t>y - projekt techniczny, projekt architektoniczny, program komputerowy, opis patentowy, baza danych</a:t>
            </a:r>
            <a:endParaRPr lang="pl-PL" sz="1800" dirty="0"/>
          </a:p>
          <a:p>
            <a:pPr lvl="1"/>
            <a:r>
              <a:rPr lang="pl-PL" sz="1800" b="1" dirty="0" smtClean="0"/>
              <a:t>Wydawniczy</a:t>
            </a:r>
            <a:r>
              <a:rPr lang="pl-PL" sz="1800" dirty="0" smtClean="0"/>
              <a:t> – opublikowane monografie</a:t>
            </a:r>
            <a:r>
              <a:rPr lang="pl-PL" sz="1800" dirty="0"/>
              <a:t>, podręczniki, poradniki, artykuły i fragmenty wydawnictw zbiorowych, </a:t>
            </a:r>
            <a:r>
              <a:rPr lang="pl-PL" sz="1800" dirty="0" smtClean="0"/>
              <a:t>referaty</a:t>
            </a:r>
            <a:endParaRPr lang="pl-PL" sz="18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4410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7427168" cy="648072"/>
          </a:xfrm>
        </p:spPr>
        <p:txBody>
          <a:bodyPr>
            <a:normAutofit/>
          </a:bodyPr>
          <a:lstStyle/>
          <a:p>
            <a:pPr algn="l"/>
            <a:r>
              <a:rPr lang="pl-PL" sz="2800" dirty="0" smtClean="0"/>
              <a:t>Założenia systemu ED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92500" lnSpcReduction="10000"/>
          </a:bodyPr>
          <a:lstStyle/>
          <a:p>
            <a:r>
              <a:rPr lang="pl-PL" sz="2100" dirty="0" smtClean="0"/>
              <a:t>Za </a:t>
            </a:r>
            <a:r>
              <a:rPr lang="pl-PL" sz="2100" dirty="0"/>
              <a:t>kompletność </a:t>
            </a:r>
            <a:r>
              <a:rPr lang="pl-PL" sz="2100" dirty="0" smtClean="0"/>
              <a:t>i poprawność danych odpowiada twórca [autor] </a:t>
            </a:r>
            <a:r>
              <a:rPr lang="pl-PL" sz="2100" dirty="0" smtClean="0"/>
              <a:t>i/lub </a:t>
            </a:r>
            <a:r>
              <a:rPr lang="pl-PL" sz="2100" dirty="0" smtClean="0"/>
              <a:t>kierownik jednostki </a:t>
            </a:r>
            <a:r>
              <a:rPr lang="pl-PL" sz="2100" dirty="0" smtClean="0"/>
              <a:t>podstawowej</a:t>
            </a:r>
            <a:endParaRPr lang="pl-PL" sz="2100" dirty="0" smtClean="0"/>
          </a:p>
          <a:p>
            <a:pPr lvl="1"/>
            <a:r>
              <a:rPr lang="pl-PL" sz="2100" dirty="0" smtClean="0"/>
              <a:t>Zweryfikowane </a:t>
            </a:r>
            <a:r>
              <a:rPr lang="pl-PL" sz="2100" dirty="0"/>
              <a:t>dane </a:t>
            </a:r>
            <a:r>
              <a:rPr lang="pl-PL" sz="2100" dirty="0" smtClean="0"/>
              <a:t>wprowadzają upoważnione przez Wydział osoby </a:t>
            </a:r>
          </a:p>
          <a:p>
            <a:pPr lvl="1"/>
            <a:r>
              <a:rPr lang="pl-PL" sz="2100" dirty="0" smtClean="0"/>
              <a:t>Podstawą wprowadzenia opisu jest dokument w wersji elektronicznej przechowywany w </a:t>
            </a:r>
            <a:r>
              <a:rPr lang="pl-PL" sz="2100" dirty="0"/>
              <a:t>repozytorium lub </a:t>
            </a:r>
            <a:r>
              <a:rPr lang="pl-PL" sz="2100" dirty="0" smtClean="0"/>
              <a:t>dokument drukowany, </a:t>
            </a:r>
            <a:r>
              <a:rPr lang="pl-PL" sz="2100" dirty="0"/>
              <a:t>przechowywany w jednostkach SBI </a:t>
            </a:r>
            <a:r>
              <a:rPr lang="pl-PL" sz="2100" dirty="0" smtClean="0"/>
              <a:t>[</a:t>
            </a:r>
            <a:r>
              <a:rPr lang="pl-PL" sz="2100" dirty="0">
                <a:solidFill>
                  <a:srgbClr val="C00000"/>
                </a:solidFill>
              </a:rPr>
              <a:t>dokumentowanie </a:t>
            </a:r>
            <a:r>
              <a:rPr lang="pl-PL" sz="2100" dirty="0" smtClean="0">
                <a:solidFill>
                  <a:srgbClr val="C00000"/>
                </a:solidFill>
              </a:rPr>
              <a:t>źródła danych – potwierdza wiarygodność bazy</a:t>
            </a:r>
            <a:r>
              <a:rPr lang="pl-PL" sz="2100" dirty="0" smtClean="0"/>
              <a:t>]</a:t>
            </a:r>
          </a:p>
          <a:p>
            <a:r>
              <a:rPr lang="pl-PL" sz="2100" dirty="0" smtClean="0"/>
              <a:t>Zadania BG i jednostek SBI:</a:t>
            </a:r>
          </a:p>
          <a:p>
            <a:pPr lvl="1"/>
            <a:r>
              <a:rPr lang="pl-PL" sz="2200" dirty="0"/>
              <a:t>Szkolenia osób upoważnionych do pracy w systemie </a:t>
            </a:r>
          </a:p>
          <a:p>
            <a:pPr lvl="1"/>
            <a:r>
              <a:rPr lang="pl-PL" sz="2200" dirty="0" smtClean="0"/>
              <a:t>Kontrola formalna poprawności danych w systemie  BG</a:t>
            </a:r>
          </a:p>
          <a:p>
            <a:pPr lvl="2"/>
            <a:r>
              <a:rPr lang="pl-PL" sz="1700" dirty="0" smtClean="0"/>
              <a:t>Usuwanie błędów na liście czasopism, w nazwach konferencji itp.</a:t>
            </a:r>
          </a:p>
          <a:p>
            <a:pPr lvl="1"/>
            <a:r>
              <a:rPr lang="pl-PL" sz="2100" dirty="0" err="1" smtClean="0"/>
              <a:t>Deduplikacja</a:t>
            </a:r>
            <a:r>
              <a:rPr lang="pl-PL" sz="2100" dirty="0" smtClean="0"/>
              <a:t> opisów</a:t>
            </a:r>
          </a:p>
          <a:p>
            <a:pPr lvl="1"/>
            <a:r>
              <a:rPr lang="pl-PL" sz="2100" dirty="0" smtClean="0"/>
              <a:t>Weryfikacja powiązań do pełnych tekstów w REPO</a:t>
            </a:r>
          </a:p>
          <a:p>
            <a:pPr lvl="1"/>
            <a:endParaRPr lang="pl-PL" sz="21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2263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720080"/>
          </a:xfrm>
        </p:spPr>
        <p:txBody>
          <a:bodyPr>
            <a:normAutofit/>
          </a:bodyPr>
          <a:lstStyle/>
          <a:p>
            <a:pPr algn="l"/>
            <a:r>
              <a:rPr lang="pl-PL" sz="2800" dirty="0" smtClean="0"/>
              <a:t>Polityka Repozytorium PW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pl-PL" sz="2000" dirty="0"/>
              <a:t>Obowiązek archiwizowania utworów w systemie REPO PW dotyczy wszystkich utworów zarejestrowanych w ED PW z </a:t>
            </a:r>
            <a:r>
              <a:rPr lang="pl-PL" sz="2000" dirty="0" smtClean="0"/>
              <a:t>wyłączeniem:</a:t>
            </a:r>
            <a:endParaRPr lang="pl-PL" sz="2000" dirty="0" smtClean="0"/>
          </a:p>
          <a:p>
            <a:pPr lvl="2"/>
            <a:r>
              <a:rPr lang="pl-PL" sz="2000" dirty="0" smtClean="0"/>
              <a:t>ograniczeń określonych umową wydawniczą, </a:t>
            </a:r>
            <a:endParaRPr lang="pl-PL" sz="2000" dirty="0" smtClean="0"/>
          </a:p>
          <a:p>
            <a:pPr lvl="2"/>
            <a:r>
              <a:rPr lang="pl-PL" sz="2000" dirty="0" smtClean="0"/>
              <a:t>dorobku </a:t>
            </a:r>
            <a:r>
              <a:rPr lang="pl-PL" sz="2000" dirty="0" smtClean="0"/>
              <a:t>dydaktycznego (np. skrypty), prace dyplomowe, dorobek studenckich kół </a:t>
            </a:r>
            <a:r>
              <a:rPr lang="pl-PL" sz="2000" dirty="0" smtClean="0"/>
              <a:t>naukowych – </a:t>
            </a:r>
            <a:r>
              <a:rPr lang="pl-PL" sz="2000" dirty="0" smtClean="0">
                <a:solidFill>
                  <a:srgbClr val="C00000"/>
                </a:solidFill>
              </a:rPr>
              <a:t>o ile kierownik jednostki nie zdecyduje inaczej</a:t>
            </a:r>
            <a:endParaRPr lang="pl-PL" sz="2000" dirty="0" smtClean="0">
              <a:solidFill>
                <a:srgbClr val="C00000"/>
              </a:solidFill>
            </a:endParaRPr>
          </a:p>
          <a:p>
            <a:pPr lvl="1"/>
            <a:r>
              <a:rPr lang="pl-PL" sz="2000" dirty="0"/>
              <a:t>Utwory, które są </a:t>
            </a:r>
            <a:r>
              <a:rPr lang="pl-PL" sz="2000" b="1" dirty="0"/>
              <a:t>podstawą nadania stopnia lub tytułu naukowego </a:t>
            </a:r>
            <a:r>
              <a:rPr lang="pl-PL" sz="2000" dirty="0"/>
              <a:t>w Politechnice Warszawskiej po wprowadzeniu w życie niniejszych Zasad, są obligatoryjnie archiwizowane w wersji cyfrowej w REPO </a:t>
            </a:r>
            <a:r>
              <a:rPr lang="pl-PL" sz="2000" dirty="0" smtClean="0"/>
              <a:t>PW (za wyjątkiem ograniczeń wynikających z umów wydawniczych, wówczas przechowywana jest </a:t>
            </a:r>
            <a:r>
              <a:rPr lang="pl-PL" sz="2000" b="1" dirty="0" smtClean="0"/>
              <a:t>wersja drukowana</a:t>
            </a:r>
            <a:r>
              <a:rPr lang="pl-PL" sz="2000" dirty="0" smtClean="0"/>
              <a:t>)</a:t>
            </a: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100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403648" y="764704"/>
            <a:ext cx="7560840" cy="648072"/>
          </a:xfrm>
        </p:spPr>
        <p:txBody>
          <a:bodyPr>
            <a:noAutofit/>
          </a:bodyPr>
          <a:lstStyle/>
          <a:p>
            <a:pPr algn="l"/>
            <a:r>
              <a:rPr lang="pl-PL" sz="2600" dirty="0" smtClean="0"/>
              <a:t>Polityka udostępniania zasobów w REPO PW</a:t>
            </a:r>
            <a:endParaRPr lang="pl-PL" sz="26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pl-PL" dirty="0"/>
              <a:t>Jednostka, która archiwizuje utwór w REPO PW, w uzgodnieniu z autorami, określa tryb jego dostępności na poziomie:</a:t>
            </a:r>
          </a:p>
          <a:p>
            <a:pPr lvl="1"/>
            <a:r>
              <a:rPr lang="pl-PL" sz="3200" dirty="0" smtClean="0"/>
              <a:t>dostępny </a:t>
            </a:r>
            <a:r>
              <a:rPr lang="pl-PL" sz="3200" dirty="0"/>
              <a:t>w otwartym Internecie;</a:t>
            </a:r>
          </a:p>
          <a:p>
            <a:pPr lvl="1"/>
            <a:r>
              <a:rPr lang="pl-PL" sz="3200" dirty="0"/>
              <a:t>dostępny we fragmentach (z określeniem części niedostępnych i do kiedy);</a:t>
            </a:r>
          </a:p>
          <a:p>
            <a:pPr lvl="1"/>
            <a:r>
              <a:rPr lang="pl-PL" sz="3200" dirty="0"/>
              <a:t>dostępny po zalogowaniu się lub z terenu Uczelni (z określeniem do kiedy); </a:t>
            </a:r>
          </a:p>
          <a:p>
            <a:pPr lvl="1"/>
            <a:r>
              <a:rPr lang="pl-PL" sz="3200" dirty="0"/>
              <a:t>niedostępny (z określeniem do kiedy</a:t>
            </a:r>
            <a:r>
              <a:rPr lang="pl-PL" sz="3200" dirty="0" smtClean="0"/>
              <a:t>).</a:t>
            </a:r>
          </a:p>
          <a:p>
            <a:pPr lvl="0"/>
            <a:r>
              <a:rPr lang="pl-PL" b="1" dirty="0" smtClean="0"/>
              <a:t>Utwory będące podstawą nadania stopnia lub tytułu naukowego obowiązkowo są dostępne w otwartym </a:t>
            </a:r>
            <a:r>
              <a:rPr lang="pl-PL" b="1" dirty="0" err="1" smtClean="0"/>
              <a:t>internecie</a:t>
            </a:r>
            <a:r>
              <a:rPr lang="pl-PL" b="1" dirty="0" smtClean="0"/>
              <a:t> (wyjątek umowa wydawnicza)</a:t>
            </a:r>
          </a:p>
          <a:p>
            <a:pPr lvl="0"/>
            <a:r>
              <a:rPr lang="pl-PL" dirty="0" smtClean="0"/>
              <a:t>Ograniczeniom </a:t>
            </a:r>
            <a:r>
              <a:rPr lang="pl-PL" dirty="0"/>
              <a:t>w udostępnianiu podlegają utwory archiwizowane w REPO PW, </a:t>
            </a:r>
            <a:r>
              <a:rPr lang="pl-PL" dirty="0" smtClean="0"/>
              <a:t>jeśli </a:t>
            </a:r>
            <a:r>
              <a:rPr lang="pl-PL" sz="3200" dirty="0" smtClean="0"/>
              <a:t>umowa </a:t>
            </a:r>
            <a:r>
              <a:rPr lang="pl-PL" sz="3200" dirty="0"/>
              <a:t>wydawnicza lub umowa o finansowaniu pracy ogranicza prawa autora lub Uczelni do udostępniania </a:t>
            </a:r>
            <a:r>
              <a:rPr lang="pl-PL" sz="3200" dirty="0" smtClean="0"/>
              <a:t>utworu</a:t>
            </a:r>
            <a:endParaRPr lang="pl-PL" sz="3200" dirty="0"/>
          </a:p>
          <a:p>
            <a:endParaRPr lang="pl-PL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41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720080"/>
          </a:xfrm>
        </p:spPr>
        <p:txBody>
          <a:bodyPr>
            <a:normAutofit fontScale="90000"/>
          </a:bodyPr>
          <a:lstStyle/>
          <a:p>
            <a:pPr algn="l"/>
            <a:r>
              <a:rPr lang="pl-PL" sz="3200" dirty="0" smtClean="0"/>
              <a:t>Polityka tworzenia repozytoriów na świecie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sz="2400" dirty="0" smtClean="0">
                <a:hlinkClick r:id="rId2"/>
              </a:rPr>
              <a:t>ROARMAP</a:t>
            </a:r>
            <a:r>
              <a:rPr lang="pl-PL" sz="2400" dirty="0" smtClean="0"/>
              <a:t> - </a:t>
            </a:r>
            <a:r>
              <a:rPr lang="en-US" sz="2400" dirty="0"/>
              <a:t>Registry of Open Access Repositories Mandatory Archiving </a:t>
            </a:r>
            <a:r>
              <a:rPr lang="en-US" sz="2400" dirty="0" smtClean="0"/>
              <a:t>Policies</a:t>
            </a:r>
            <a:endParaRPr lang="pl-PL" sz="2400" dirty="0" smtClean="0"/>
          </a:p>
          <a:p>
            <a:r>
              <a:rPr lang="pl-PL" sz="2400" dirty="0" smtClean="0"/>
              <a:t>Na przykład  - ETH Zurich  </a:t>
            </a:r>
          </a:p>
          <a:p>
            <a:pPr lvl="1"/>
            <a:r>
              <a:rPr lang="en-US" sz="2000" dirty="0"/>
              <a:t>The ETH Zurich requires of staff and postgraduate students to post electronic copies of any research papers that have been accepted for publication in a peer-reviewed journal (post-prints), theses and other scientific research output (monographs, reports, proceedings, videos etc.), to be made freely available as soon as possible into the institutional repository ETH E-Collection, if there are no legal objections. The ETH Zurich expects authors where possible, to retain their copyright. For detailed information see the rules of the ETH E-Collection.</a:t>
            </a:r>
            <a:endParaRPr lang="pl-PL" sz="2000" dirty="0" smtClean="0"/>
          </a:p>
          <a:p>
            <a:endParaRPr lang="pl-PL" sz="2400" dirty="0"/>
          </a:p>
          <a:p>
            <a:pPr marL="0" indent="0">
              <a:buNone/>
            </a:pPr>
            <a:endParaRPr lang="pl-PL" sz="2400" dirty="0" smtClean="0"/>
          </a:p>
          <a:p>
            <a:endParaRPr lang="en-US" sz="2400" dirty="0"/>
          </a:p>
          <a:p>
            <a:endParaRPr lang="pl-PL" sz="2800" dirty="0" smtClean="0"/>
          </a:p>
          <a:p>
            <a:endParaRPr lang="pl-PL" sz="2800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266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720080"/>
          </a:xfrm>
        </p:spPr>
        <p:txBody>
          <a:bodyPr>
            <a:normAutofit fontScale="90000"/>
          </a:bodyPr>
          <a:lstStyle/>
          <a:p>
            <a:pPr algn="l"/>
            <a:r>
              <a:rPr lang="pl-PL" sz="3200" dirty="0" smtClean="0"/>
              <a:t>Polityka gromadzenia / udostępniana zasobów Repozytorium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>
            <a:normAutofit/>
          </a:bodyPr>
          <a:lstStyle/>
          <a:p>
            <a:r>
              <a:rPr lang="pl-PL" sz="2800" dirty="0"/>
              <a:t>UAM Poznań – polityka gromadzenia</a:t>
            </a:r>
          </a:p>
          <a:p>
            <a:pPr lvl="1"/>
            <a:r>
              <a:rPr lang="en-US" sz="2400" dirty="0"/>
              <a:t>The thesis mandate applies to all doctoral theses submitted after 1 January 2010. Due to Polish copyright there are two access options: open and restricted (in such case metadata are openly available).</a:t>
            </a:r>
            <a:endParaRPr lang="pl-PL" sz="2400" dirty="0"/>
          </a:p>
          <a:p>
            <a:r>
              <a:rPr lang="pl-PL" sz="2800" dirty="0" err="1" smtClean="0"/>
              <a:t>WEiTI</a:t>
            </a:r>
            <a:endParaRPr lang="pl-PL" sz="2800" dirty="0" smtClean="0"/>
          </a:p>
          <a:p>
            <a:pPr lvl="1"/>
            <a:r>
              <a:rPr lang="pl-PL" sz="2400" dirty="0"/>
              <a:t>http://www.elka.pw.edu.pl/pol/Badania-naukowe/Repozytorium-WEiTI</a:t>
            </a:r>
            <a:endParaRPr lang="pl-PL" sz="2400" dirty="0" smtClean="0"/>
          </a:p>
          <a:p>
            <a:pPr lvl="1"/>
            <a:endParaRPr lang="pl-PL" sz="2400" dirty="0" smtClean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5173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91" y="289201"/>
            <a:ext cx="10287000" cy="6429375"/>
          </a:xfrm>
          <a:prstGeom prst="rect">
            <a:avLst/>
          </a:prstGeom>
          <a:ln/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7887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778240" cy="563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72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86381"/>
            <a:ext cx="14264640" cy="8915400"/>
          </a:xfrm>
          <a:prstGeom prst="rect">
            <a:avLst/>
          </a:prstGeom>
          <a:noFill/>
          <a:ln w="28575">
            <a:solidFill>
              <a:srgbClr val="E63C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Łącznik prostoliniowy 5"/>
          <p:cNvCxnSpPr/>
          <p:nvPr/>
        </p:nvCxnSpPr>
        <p:spPr>
          <a:xfrm>
            <a:off x="7812360" y="429309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60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88640"/>
            <a:ext cx="9144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0626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652934"/>
          </a:xfrm>
        </p:spPr>
        <p:txBody>
          <a:bodyPr>
            <a:normAutofit/>
          </a:bodyPr>
          <a:lstStyle/>
          <a:p>
            <a:pPr algn="l"/>
            <a:r>
              <a:rPr lang="pl-PL" sz="2800" dirty="0" smtClean="0"/>
              <a:t>Raport Wydziałowy (instytutu)</a:t>
            </a:r>
            <a:endParaRPr lang="pl-PL" sz="2800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47" y="1484784"/>
            <a:ext cx="18475833" cy="10387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112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0690" y="0"/>
            <a:ext cx="17825276" cy="10021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73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Centralna ewidencja dorobku  i repozytorium PW</a:t>
            </a:r>
            <a:endParaRPr lang="pl-P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2636912"/>
            <a:ext cx="1301115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1403648" y="1124744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latin typeface="+mj-lt"/>
              </a:rPr>
              <a:t>Ankieta jednostki</a:t>
            </a:r>
            <a:endParaRPr lang="pl-PL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031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2" y="764704"/>
            <a:ext cx="7427168" cy="576064"/>
          </a:xfrm>
        </p:spPr>
        <p:txBody>
          <a:bodyPr>
            <a:normAutofit fontScale="90000"/>
          </a:bodyPr>
          <a:lstStyle/>
          <a:p>
            <a:pPr algn="l"/>
            <a:r>
              <a:rPr lang="pl-PL" sz="3200" dirty="0" smtClean="0"/>
              <a:t>Ważne daty</a:t>
            </a:r>
            <a:endParaRPr lang="pl-PL" sz="32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 fontScale="85000" lnSpcReduction="10000"/>
          </a:bodyPr>
          <a:lstStyle/>
          <a:p>
            <a:r>
              <a:rPr lang="pl-PL" sz="2600" dirty="0" smtClean="0"/>
              <a:t>Obligatoryjność ewidencji i archiwizacji danych o utworach powstałych od 1.01.2013</a:t>
            </a:r>
          </a:p>
          <a:p>
            <a:pPr lvl="1"/>
            <a:r>
              <a:rPr lang="pl-PL" sz="2600" dirty="0" smtClean="0"/>
              <a:t>Termin obligatoryjny zakończenia wprowadzania danych do sprawozdań – 31 marca</a:t>
            </a:r>
          </a:p>
          <a:p>
            <a:r>
              <a:rPr lang="pl-PL" sz="2600" dirty="0"/>
              <a:t>Utwory podlegające ewidencji, które powstały </a:t>
            </a:r>
            <a:r>
              <a:rPr lang="pl-PL" sz="2600" dirty="0" smtClean="0"/>
              <a:t>przed  </a:t>
            </a:r>
            <a:r>
              <a:rPr lang="pl-PL" sz="2600" dirty="0"/>
              <a:t>1 stycznia 2013 roku, mogą być rejestrowane i archiwizowane w systemie </a:t>
            </a:r>
            <a:r>
              <a:rPr lang="pl-PL" sz="2600" dirty="0">
                <a:solidFill>
                  <a:srgbClr val="C00000"/>
                </a:solidFill>
              </a:rPr>
              <a:t>na podstawie decyzji jednostek </a:t>
            </a:r>
            <a:r>
              <a:rPr lang="pl-PL" sz="2600" dirty="0" smtClean="0">
                <a:solidFill>
                  <a:srgbClr val="C00000"/>
                </a:solidFill>
              </a:rPr>
              <a:t>Uczelni  </a:t>
            </a:r>
            <a:r>
              <a:rPr lang="pl-PL" sz="2600" dirty="0" smtClean="0"/>
              <a:t>lub </a:t>
            </a:r>
            <a:r>
              <a:rPr lang="pl-PL" sz="2600" dirty="0"/>
              <a:t>na </a:t>
            </a:r>
            <a:r>
              <a:rPr lang="pl-PL" sz="2600" dirty="0" smtClean="0"/>
              <a:t>wniosek twórców</a:t>
            </a:r>
          </a:p>
          <a:p>
            <a:pPr lvl="1"/>
            <a:r>
              <a:rPr lang="pl-PL" sz="2600" dirty="0" smtClean="0">
                <a:solidFill>
                  <a:srgbClr val="C00000"/>
                </a:solidFill>
              </a:rPr>
              <a:t>Dla ankietyzacji jednostek I kw. 2013 r. system nie jest obowiązkowy, ale zapraszamy do pobierania danych</a:t>
            </a:r>
          </a:p>
          <a:p>
            <a:r>
              <a:rPr lang="pl-PL" sz="2600" dirty="0"/>
              <a:t>Wprowadza się od dnia </a:t>
            </a:r>
            <a:r>
              <a:rPr lang="pl-PL" sz="2600" b="1" dirty="0"/>
              <a:t>1 stycznia 2014 roku obowiązek wyłącznego</a:t>
            </a:r>
            <a:r>
              <a:rPr lang="pl-PL" sz="2600" dirty="0"/>
              <a:t> stosowania danych z systemu ED PW do przygotowywania sprawozdań</a:t>
            </a:r>
            <a:endParaRPr lang="pl-PL" sz="2600" dirty="0" smtClean="0"/>
          </a:p>
          <a:p>
            <a:pPr marL="457200" lvl="1" indent="0">
              <a:buNone/>
            </a:pPr>
            <a:endParaRPr lang="pl-PL" sz="2400" dirty="0" smtClean="0"/>
          </a:p>
          <a:p>
            <a:endParaRPr lang="pl-PL" sz="2800" dirty="0" smtClean="0"/>
          </a:p>
          <a:p>
            <a:endParaRPr lang="pl-PL" sz="2800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539552" y="6356350"/>
            <a:ext cx="7488832" cy="313009"/>
          </a:xfrm>
        </p:spPr>
        <p:txBody>
          <a:bodyPr/>
          <a:lstStyle/>
          <a:p>
            <a:r>
              <a:rPr lang="pl-PL" smtClean="0"/>
              <a:t>Centralna ewidencja dorobku  i repozytorium PW</a:t>
            </a:r>
            <a:endParaRPr lang="pl-PL" dirty="0"/>
          </a:p>
        </p:txBody>
      </p:sp>
      <p:sp>
        <p:nvSpPr>
          <p:cNvPr id="6" name="Symbol zastępczy daty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pl-PL" smtClean="0"/>
              <a:t>2012-11-21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263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1">
  <a:themeElements>
    <a:clrScheme name="Niestandardowy 3">
      <a:dk1>
        <a:srgbClr val="000000"/>
      </a:dk1>
      <a:lt1>
        <a:srgbClr val="FFFFFF"/>
      </a:lt1>
      <a:dk2>
        <a:srgbClr val="FFFFFF"/>
      </a:dk2>
      <a:lt2>
        <a:srgbClr val="595959"/>
      </a:lt2>
      <a:accent1>
        <a:srgbClr val="E63C00"/>
      </a:accent1>
      <a:accent2>
        <a:srgbClr val="878787"/>
      </a:accent2>
      <a:accent3>
        <a:srgbClr val="000000"/>
      </a:accent3>
      <a:accent4>
        <a:srgbClr val="E63C00"/>
      </a:accent4>
      <a:accent5>
        <a:srgbClr val="BFBFBF"/>
      </a:accent5>
      <a:accent6>
        <a:srgbClr val="E63C00"/>
      </a:accent6>
      <a:hlink>
        <a:srgbClr val="E63C00"/>
      </a:hlink>
      <a:folHlink>
        <a:srgbClr val="00000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Projekt niestandardowy">
  <a:themeElements>
    <a:clrScheme name="Niestandardowy 3">
      <a:dk1>
        <a:srgbClr val="000000"/>
      </a:dk1>
      <a:lt1>
        <a:srgbClr val="FFFFFF"/>
      </a:lt1>
      <a:dk2>
        <a:srgbClr val="FFFFFF"/>
      </a:dk2>
      <a:lt2>
        <a:srgbClr val="595959"/>
      </a:lt2>
      <a:accent1>
        <a:srgbClr val="E63C00"/>
      </a:accent1>
      <a:accent2>
        <a:srgbClr val="878787"/>
      </a:accent2>
      <a:accent3>
        <a:srgbClr val="000000"/>
      </a:accent3>
      <a:accent4>
        <a:srgbClr val="E63C00"/>
      </a:accent4>
      <a:accent5>
        <a:srgbClr val="BFBFBF"/>
      </a:accent5>
      <a:accent6>
        <a:srgbClr val="E63C00"/>
      </a:accent6>
      <a:hlink>
        <a:srgbClr val="E63C00"/>
      </a:hlink>
      <a:folHlink>
        <a:srgbClr val="000000"/>
      </a:folHlink>
    </a:clrScheme>
    <a:fontScheme name="Aerodynamiczny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Motyw1</Template>
  <TotalTime>2039</TotalTime>
  <Words>1120</Words>
  <Application>Microsoft Office PowerPoint</Application>
  <PresentationFormat>Pokaz na ekranie (4:3)</PresentationFormat>
  <Paragraphs>118</Paragraphs>
  <Slides>19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2</vt:i4>
      </vt:variant>
      <vt:variant>
        <vt:lpstr>Tytuły slajdów</vt:lpstr>
      </vt:variant>
      <vt:variant>
        <vt:i4>19</vt:i4>
      </vt:variant>
    </vt:vector>
  </HeadingPairs>
  <TitlesOfParts>
    <vt:vector size="21" baseType="lpstr">
      <vt:lpstr>Motyw1</vt:lpstr>
      <vt:lpstr>Projekt niestandardowy</vt:lpstr>
      <vt:lpstr>Ewidencja dorobku i repozytorium Uczelniane </vt:lpstr>
      <vt:lpstr>Podstawy formalne – Statut PW</vt:lpstr>
      <vt:lpstr>Przesłanki centralizacji ewidencji</vt:lpstr>
      <vt:lpstr>Przesłanki tworzenia Repozytorium</vt:lpstr>
      <vt:lpstr>Podstawowe założenia</vt:lpstr>
      <vt:lpstr>Dorobek / utwór podlegający ewidencji</vt:lpstr>
      <vt:lpstr>Założenia systemu ED</vt:lpstr>
      <vt:lpstr>Polityka Repozytorium PW</vt:lpstr>
      <vt:lpstr>Polityka udostępniania zasobów w REPO PW</vt:lpstr>
      <vt:lpstr>Polityka tworzenia repozytoriów na świecie</vt:lpstr>
      <vt:lpstr>Polityka gromadzenia / udostępniana zasobów Repozytorium</vt:lpstr>
      <vt:lpstr>Prezentacja programu PowerPoint</vt:lpstr>
      <vt:lpstr>Prezentacja programu PowerPoint</vt:lpstr>
      <vt:lpstr>Prezentacja programu PowerPoint</vt:lpstr>
      <vt:lpstr>Prezentacja programu PowerPoint</vt:lpstr>
      <vt:lpstr>Raport Wydziałowy (instytutu)</vt:lpstr>
      <vt:lpstr>Prezentacja programu PowerPoint</vt:lpstr>
      <vt:lpstr>Prezentacja programu PowerPoint</vt:lpstr>
      <vt:lpstr>Ważne daty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Jolka</dc:creator>
  <cp:lastModifiedBy>Jolanta Stepniak</cp:lastModifiedBy>
  <cp:revision>172</cp:revision>
  <cp:lastPrinted>2012-11-20T12:07:30Z</cp:lastPrinted>
  <dcterms:created xsi:type="dcterms:W3CDTF">2012-09-06T19:06:50Z</dcterms:created>
  <dcterms:modified xsi:type="dcterms:W3CDTF">2012-11-21T10:04:15Z</dcterms:modified>
</cp:coreProperties>
</file>